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98"/>
    <a:srgbClr val="ED6C00"/>
    <a:srgbClr val="F29A76"/>
    <a:srgbClr val="F6AB00"/>
    <a:srgbClr val="F19DAE"/>
    <a:srgbClr val="CD5D00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100" d="100"/>
          <a:sy n="100" d="100"/>
        </p:scale>
        <p:origin x="888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9" y="0"/>
            <a:ext cx="7777241" cy="10908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39" y="2132153"/>
            <a:ext cx="1651089" cy="1282729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39" y="4128193"/>
            <a:ext cx="862119" cy="35268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13" y="4672770"/>
            <a:ext cx="862119" cy="35268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12" y="5270413"/>
            <a:ext cx="5599633" cy="1392509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57" y="6715093"/>
            <a:ext cx="5616749" cy="1392508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93" y="8167883"/>
            <a:ext cx="5610552" cy="793895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0" y="317178"/>
            <a:ext cx="4153846" cy="553846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034558" y="345679"/>
            <a:ext cx="3706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税金学習セミナーのご案内</a:t>
            </a:r>
          </a:p>
        </p:txBody>
      </p:sp>
      <p:sp>
        <p:nvSpPr>
          <p:cNvPr id="3" name="正方形/長方形 2"/>
          <p:cNvSpPr/>
          <p:nvPr/>
        </p:nvSpPr>
        <p:spPr>
          <a:xfrm rot="-420000">
            <a:off x="340353" y="2282689"/>
            <a:ext cx="1559948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参加費無料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14176" y="2190117"/>
            <a:ext cx="5793902" cy="1123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ちゃんと記帳をして、領収書など必要なものを保管し</a:t>
            </a:r>
            <a:endParaRPr lang="en-US" altLang="ja-JP" sz="19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just"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ていれば、税務署を恐れる必要はありません。</a:t>
            </a:r>
            <a:endParaRPr lang="en-US" altLang="ja-JP" sz="19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just"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税理士に記帳・インボイス制度を説明してもらいます。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61607" y="5243252"/>
            <a:ext cx="528944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記帳義務化と税務調査リスクについて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74537" y="6715093"/>
            <a:ext cx="4079914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インボイス制度について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62836" y="8169802"/>
            <a:ext cx="3592650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税理士による個別相談会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04981" y="3456700"/>
            <a:ext cx="57403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１８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日（火）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137458" y="4057485"/>
            <a:ext cx="4785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小平市立中央公民館「学習室４」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74174" y="4467694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税理士法人ティグレパートナーズ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61612" y="4074703"/>
            <a:ext cx="74892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71405" y="4622057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460577" y="9005728"/>
            <a:ext cx="286007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9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お申込み・お問い合わせは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90726" y="9316015"/>
            <a:ext cx="70133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建設ユニオン多摩北支部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12705" y="9804060"/>
            <a:ext cx="5164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endParaRPr lang="ja-JP" altLang="en-US" sz="1600" dirty="0">
              <a:solidFill>
                <a:srgbClr val="ED6C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24143" y="9785215"/>
            <a:ext cx="2127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042-479-2260</a:t>
            </a:r>
            <a:endParaRPr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454154" y="10154760"/>
            <a:ext cx="2178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kita@kensetu-union.jp</a:t>
            </a:r>
            <a:endParaRPr lang="ja-JP" altLang="en-US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19619" y="10185325"/>
            <a:ext cx="7777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mail</a:t>
            </a:r>
            <a:endParaRPr lang="ja-JP" altLang="en-US" sz="1600" dirty="0">
              <a:solidFill>
                <a:srgbClr val="ED6C00"/>
              </a:solidFill>
            </a:endParaRP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408" y="5118538"/>
            <a:ext cx="1126291" cy="1992052"/>
          </a:xfrm>
          <a:prstGeom prst="rect">
            <a:avLst/>
          </a:prstGeom>
        </p:spPr>
      </p:pic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022A04F-0229-448E-9F88-4A4C39F4DD43}"/>
              </a:ext>
            </a:extLst>
          </p:cNvPr>
          <p:cNvSpPr/>
          <p:nvPr/>
        </p:nvSpPr>
        <p:spPr>
          <a:xfrm>
            <a:off x="757114" y="971001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Ｐ綜藝体W7" panose="040B0700010101010101" pitchFamily="50" charset="-128"/>
                <a:ea typeface="ＤＦＰ綜藝体W7" panose="040B0700010101010101" pitchFamily="50" charset="-128"/>
              </a:rPr>
              <a:t>知っておくべき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432E090-A07B-41DD-AFBA-8BC7AF88996F}"/>
              </a:ext>
            </a:extLst>
          </p:cNvPr>
          <p:cNvSpPr/>
          <p:nvPr/>
        </p:nvSpPr>
        <p:spPr>
          <a:xfrm>
            <a:off x="232068" y="1401322"/>
            <a:ext cx="731143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300" dirty="0">
                <a:solidFill>
                  <a:schemeClr val="bg1"/>
                </a:solidFill>
                <a:latin typeface="ＤＦＰ綜藝体W7" panose="040B0700010101010101" pitchFamily="50" charset="-128"/>
                <a:ea typeface="ＤＦＰ綜藝体W7" panose="040B0700010101010101" pitchFamily="50" charset="-128"/>
              </a:rPr>
              <a:t>『</a:t>
            </a:r>
            <a:r>
              <a:rPr lang="ja-JP" altLang="en-US" sz="3300" dirty="0">
                <a:solidFill>
                  <a:schemeClr val="bg1"/>
                </a:solidFill>
                <a:latin typeface="ＤＦＰ綜藝体W7" panose="040B0700010101010101" pitchFamily="50" charset="-128"/>
                <a:ea typeface="ＤＦＰ綜藝体W7" panose="040B0700010101010101" pitchFamily="50" charset="-128"/>
              </a:rPr>
              <a:t>記帳のしかた</a:t>
            </a:r>
            <a:r>
              <a:rPr lang="en-US" altLang="ja-JP" sz="3300" dirty="0">
                <a:solidFill>
                  <a:schemeClr val="bg1"/>
                </a:solidFill>
                <a:latin typeface="ＤＦＰ綜藝体W7" panose="040B0700010101010101" pitchFamily="50" charset="-128"/>
                <a:ea typeface="ＤＦＰ綜藝体W7" panose="040B0700010101010101" pitchFamily="50" charset="-128"/>
              </a:rPr>
              <a:t>』『</a:t>
            </a:r>
            <a:r>
              <a:rPr lang="ja-JP" altLang="en-US" sz="3300" dirty="0">
                <a:solidFill>
                  <a:schemeClr val="bg1"/>
                </a:solidFill>
                <a:latin typeface="ＤＦＰ綜藝体W7" panose="040B0700010101010101" pitchFamily="50" charset="-128"/>
                <a:ea typeface="ＤＦＰ綜藝体W7" panose="040B0700010101010101" pitchFamily="50" charset="-128"/>
              </a:rPr>
              <a:t>インボイス制度</a:t>
            </a:r>
            <a:r>
              <a:rPr lang="en-US" altLang="ja-JP" sz="3300" dirty="0">
                <a:solidFill>
                  <a:schemeClr val="bg1"/>
                </a:solidFill>
                <a:latin typeface="ＤＦＰ綜藝体W7" panose="040B0700010101010101" pitchFamily="50" charset="-128"/>
                <a:ea typeface="ＤＦＰ綜藝体W7" panose="040B0700010101010101" pitchFamily="50" charset="-128"/>
              </a:rPr>
              <a:t>』</a:t>
            </a:r>
            <a:endParaRPr lang="ja-JP" altLang="en-US" sz="3300" dirty="0">
              <a:solidFill>
                <a:schemeClr val="bg1"/>
              </a:solidFill>
              <a:latin typeface="ＤＦＰ綜藝体W7" panose="040B0700010101010101" pitchFamily="50" charset="-128"/>
              <a:ea typeface="ＤＦＰ綜藝体W7" panose="040B0700010101010101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AE3075D-8232-4283-ABF6-4670B4DADC64}"/>
              </a:ext>
            </a:extLst>
          </p:cNvPr>
          <p:cNvSpPr/>
          <p:nvPr/>
        </p:nvSpPr>
        <p:spPr>
          <a:xfrm>
            <a:off x="813075" y="5612370"/>
            <a:ext cx="5186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「</a:t>
            </a:r>
            <a:r>
              <a:rPr lang="ja-JP" altLang="en-US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知らなかった」では済まされない！</a:t>
            </a:r>
            <a:endParaRPr lang="en-US" altLang="ja-JP" sz="18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税務調査が入った場合のリスクと、正しい記帳や書類の保存について。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3AC6D9A-CBC7-42B1-BB5A-332632C6B370}"/>
              </a:ext>
            </a:extLst>
          </p:cNvPr>
          <p:cNvSpPr/>
          <p:nvPr/>
        </p:nvSpPr>
        <p:spPr>
          <a:xfrm>
            <a:off x="751108" y="7076703"/>
            <a:ext cx="5277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「</a:t>
            </a:r>
            <a:r>
              <a:rPr lang="ja-JP" altLang="en-US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消費税免税業者」は取引してもらえなくなる？</a:t>
            </a:r>
            <a:endParaRPr lang="en-US" altLang="ja-JP" sz="18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「簡易課税制度」は存続する？</a:t>
            </a:r>
            <a:endParaRPr lang="en-US" altLang="ja-JP" sz="18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など、消費税にかかわる制度について。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C1AED18-ECB1-4CF5-8C65-1399B5EFC680}"/>
              </a:ext>
            </a:extLst>
          </p:cNvPr>
          <p:cNvSpPr/>
          <p:nvPr/>
        </p:nvSpPr>
        <p:spPr>
          <a:xfrm>
            <a:off x="813074" y="8558521"/>
            <a:ext cx="5186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※</a:t>
            </a:r>
            <a:r>
              <a:rPr lang="ja-JP" altLang="en-US" sz="18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事前予約優先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7E30E618-F202-4061-9B7D-E71653D98EA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004" y="7164139"/>
            <a:ext cx="1210502" cy="1882252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840AB659-1D53-471A-8DC1-3607B36D1E6F}"/>
              </a:ext>
            </a:extLst>
          </p:cNvPr>
          <p:cNvSpPr/>
          <p:nvPr/>
        </p:nvSpPr>
        <p:spPr>
          <a:xfrm>
            <a:off x="1396337" y="4735006"/>
            <a:ext cx="2750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中村　哲平 税理士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4CBAD33D-1733-4E74-BE02-6B687159FA66}"/>
              </a:ext>
            </a:extLst>
          </p:cNvPr>
          <p:cNvSpPr/>
          <p:nvPr/>
        </p:nvSpPr>
        <p:spPr>
          <a:xfrm>
            <a:off x="4026475" y="9837160"/>
            <a:ext cx="5389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endParaRPr lang="ja-JP" altLang="en-US" sz="1600" dirty="0">
              <a:solidFill>
                <a:srgbClr val="ED6C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5E742607-A323-4D75-AF8C-17EA7096643B}"/>
              </a:ext>
            </a:extLst>
          </p:cNvPr>
          <p:cNvSpPr/>
          <p:nvPr/>
        </p:nvSpPr>
        <p:spPr>
          <a:xfrm>
            <a:off x="4720173" y="9804230"/>
            <a:ext cx="2127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042-479-2267</a:t>
            </a:r>
            <a:endParaRPr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FB17B12-C1FF-4F27-847F-00ABEBEE7B7F}"/>
              </a:ext>
            </a:extLst>
          </p:cNvPr>
          <p:cNvSpPr/>
          <p:nvPr/>
        </p:nvSpPr>
        <p:spPr>
          <a:xfrm>
            <a:off x="263061" y="10152232"/>
            <a:ext cx="36663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〒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203-0033 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東久留米市滝山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7-23-17</a:t>
            </a:r>
            <a:endParaRPr lang="ja-JP" altLang="en-US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8ED4CB-3CC9-4AA4-B770-BA8E14427518}"/>
              </a:ext>
            </a:extLst>
          </p:cNvPr>
          <p:cNvSpPr txBox="1"/>
          <p:nvPr/>
        </p:nvSpPr>
        <p:spPr>
          <a:xfrm>
            <a:off x="5566591" y="3714440"/>
            <a:ext cx="2082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事業主、一人親方、ご家族や従業員、</a:t>
            </a:r>
            <a:endParaRPr kumimoji="1" lang="en-US" altLang="ja-JP" sz="1600" dirty="0">
              <a:latin typeface="ＤＦＧ中丸ゴシック体" panose="020F0500010101010101" pitchFamily="50" charset="-128"/>
              <a:ea typeface="ＤＦＧ中丸ゴシック体" panose="020F0500010101010101" pitchFamily="50" charset="-128"/>
            </a:endParaRPr>
          </a:p>
          <a:p>
            <a:r>
              <a:rPr kumimoji="1" lang="ja-JP" altLang="en-US" sz="1600" dirty="0">
                <a:latin typeface="ＤＦＧ中丸ゴシック体" panose="020F0500010101010101" pitchFamily="50" charset="-128"/>
                <a:ea typeface="ＤＦＧ中丸ゴシック体" panose="020F0500010101010101" pitchFamily="50" charset="-128"/>
              </a:rPr>
              <a:t>組合未加入者を誘っての参加も大歓迎！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38AE6EC-5D22-43B1-B74A-BDCD37E0B2E2}"/>
              </a:ext>
            </a:extLst>
          </p:cNvPr>
          <p:cNvCxnSpPr>
            <a:cxnSpLocks/>
          </p:cNvCxnSpPr>
          <p:nvPr/>
        </p:nvCxnSpPr>
        <p:spPr>
          <a:xfrm>
            <a:off x="5628292" y="3645669"/>
            <a:ext cx="1775807" cy="0"/>
          </a:xfrm>
          <a:prstGeom prst="line">
            <a:avLst/>
          </a:prstGeom>
          <a:ln w="28575" cmpd="thickThin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E23B2749-8EF6-4714-A25C-E872A80AD7D8}"/>
              </a:ext>
            </a:extLst>
          </p:cNvPr>
          <p:cNvCxnSpPr>
            <a:cxnSpLocks/>
          </p:cNvCxnSpPr>
          <p:nvPr/>
        </p:nvCxnSpPr>
        <p:spPr>
          <a:xfrm>
            <a:off x="5628292" y="4944613"/>
            <a:ext cx="1775807" cy="0"/>
          </a:xfrm>
          <a:prstGeom prst="line">
            <a:avLst/>
          </a:prstGeom>
          <a:ln w="28575" cmpd="thickThin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shi_map">
            <a:extLst>
              <a:ext uri="{FF2B5EF4-FFF2-40B4-BE49-F238E27FC236}">
                <a16:creationId xmlns:a16="http://schemas.microsoft.com/office/drawing/2014/main" id="{622E36AE-5941-4CFC-B095-AE5E65A1ED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3" t="22163" r="6151" b="5023"/>
          <a:stretch>
            <a:fillRect/>
          </a:stretch>
        </p:blipFill>
        <p:spPr bwMode="auto">
          <a:xfrm>
            <a:off x="1456816" y="1607679"/>
            <a:ext cx="4861941" cy="3911368"/>
          </a:xfrm>
          <a:prstGeom prst="rect">
            <a:avLst/>
          </a:prstGeom>
          <a:noFill/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680695B-CCC0-40A2-847B-6A71D44A7EF2}"/>
              </a:ext>
            </a:extLst>
          </p:cNvPr>
          <p:cNvSpPr/>
          <p:nvPr/>
        </p:nvSpPr>
        <p:spPr>
          <a:xfrm>
            <a:off x="1615278" y="368803"/>
            <a:ext cx="43989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0" cap="none" spc="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ＤＦＧ太丸ゴシック体-U" panose="020F0800010101010101" pitchFamily="50" charset="-128"/>
                <a:ea typeface="ＤＦＧ太丸ゴシック体-U" panose="020F0800010101010101" pitchFamily="50" charset="-128"/>
              </a:rPr>
              <a:t>≪会場のご案内≫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143714-E0ED-402F-BA96-39DA51BD3702}"/>
              </a:ext>
            </a:extLst>
          </p:cNvPr>
          <p:cNvSpPr/>
          <p:nvPr/>
        </p:nvSpPr>
        <p:spPr>
          <a:xfrm>
            <a:off x="402478" y="7383854"/>
            <a:ext cx="697061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400" b="0" cap="none" spc="0" dirty="0">
                <a:ln w="0"/>
                <a:solidFill>
                  <a:schemeClr val="tx1"/>
                </a:solidFill>
                <a:latin typeface="ＤＦ細丸ゴシック体" panose="020F0309000000000000" pitchFamily="49" charset="-128"/>
                <a:ea typeface="ＤＦ細丸ゴシック体" panose="020F0309000000000000" pitchFamily="49" charset="-128"/>
              </a:rPr>
              <a:t>電話・メール・ＦＡＸ</a:t>
            </a:r>
            <a:r>
              <a:rPr lang="ja-JP" altLang="en-US" sz="1400" dirty="0">
                <a:ln w="0"/>
                <a:latin typeface="ＤＦ細丸ゴシック体" panose="020F0309000000000000" pitchFamily="49" charset="-128"/>
                <a:ea typeface="ＤＦ細丸ゴシック体" panose="020F0309000000000000" pitchFamily="49" charset="-128"/>
              </a:rPr>
              <a:t>いずれかの方法でお申込みください。＊</a:t>
            </a:r>
            <a:r>
              <a:rPr lang="en-US" altLang="ja-JP" sz="1400" dirty="0">
                <a:ln w="0"/>
                <a:latin typeface="ＤＦ細丸ゴシック体" panose="020F0309000000000000" pitchFamily="49" charset="-128"/>
                <a:ea typeface="ＤＦ細丸ゴシック体" panose="020F0309000000000000" pitchFamily="49" charset="-128"/>
              </a:rPr>
              <a:t>12</a:t>
            </a:r>
            <a:r>
              <a:rPr lang="ja-JP" altLang="en-US" sz="1400" dirty="0">
                <a:ln w="0"/>
                <a:latin typeface="ＤＦ細丸ゴシック体" panose="020F0309000000000000" pitchFamily="49" charset="-128"/>
                <a:ea typeface="ＤＦ細丸ゴシック体" panose="020F0309000000000000" pitchFamily="49" charset="-128"/>
              </a:rPr>
              <a:t>月</a:t>
            </a:r>
            <a:r>
              <a:rPr lang="en-US" altLang="ja-JP" sz="1400" dirty="0">
                <a:ln w="0"/>
                <a:latin typeface="ＤＦ細丸ゴシック体" panose="020F0309000000000000" pitchFamily="49" charset="-128"/>
                <a:ea typeface="ＤＦ細丸ゴシック体" panose="020F0309000000000000" pitchFamily="49" charset="-128"/>
              </a:rPr>
              <a:t>14</a:t>
            </a:r>
            <a:r>
              <a:rPr lang="ja-JP" altLang="en-US" sz="1400" dirty="0">
                <a:ln w="0"/>
                <a:latin typeface="ＤＦ細丸ゴシック体" panose="020F0309000000000000" pitchFamily="49" charset="-128"/>
                <a:ea typeface="ＤＦ細丸ゴシック体" panose="020F0309000000000000" pitchFamily="49" charset="-128"/>
              </a:rPr>
              <a:t>日（金）締切</a:t>
            </a:r>
            <a:endParaRPr lang="en-US" altLang="ja-JP" sz="1400" b="0" cap="none" spc="0" dirty="0">
              <a:ln w="0"/>
              <a:solidFill>
                <a:schemeClr val="tx1"/>
              </a:solidFill>
              <a:latin typeface="ＤＦ細丸ゴシック体" panose="020F0309000000000000" pitchFamily="49" charset="-128"/>
              <a:ea typeface="ＤＦ細丸ゴシック体" panose="020F0309000000000000" pitchFamily="49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198F16D-9D3F-4773-86AF-2F8F69145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69269"/>
              </p:ext>
            </p:extLst>
          </p:nvPr>
        </p:nvGraphicFramePr>
        <p:xfrm>
          <a:off x="460615" y="5754375"/>
          <a:ext cx="6970618" cy="15831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5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5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731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所属支部：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氏名：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31">
                <a:tc gridSpan="2"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住所：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731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TEL</a:t>
                      </a:r>
                      <a:r>
                        <a:rPr kumimoji="1" lang="ja-JP" altLang="en-US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FAX</a:t>
                      </a:r>
                      <a:r>
                        <a:rPr kumimoji="1" lang="ja-JP" altLang="en-US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A8A04524-E00C-4EC5-99CA-236535802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346502"/>
              </p:ext>
            </p:extLst>
          </p:nvPr>
        </p:nvGraphicFramePr>
        <p:xfrm>
          <a:off x="502131" y="7737917"/>
          <a:ext cx="6887586" cy="2602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7586">
                  <a:extLst>
                    <a:ext uri="{9D8B030D-6E8A-4147-A177-3AD203B41FA5}">
                      <a16:colId xmlns:a16="http://schemas.microsoft.com/office/drawing/2014/main" val="332829559"/>
                    </a:ext>
                  </a:extLst>
                </a:gridCol>
              </a:tblGrid>
              <a:tr h="2602449"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個別相談⇒（　　希望する　　・　　希望しない　　）</a:t>
                      </a:r>
                      <a:endParaRPr kumimoji="1" lang="en-US" altLang="ja-JP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ＤＦＧ細丸ゴシック体" panose="020F0300000000000000" pitchFamily="50" charset="-128"/>
                        <a:ea typeface="ＤＦＧ細丸ゴシック体" panose="020F0300000000000000" pitchFamily="50" charset="-128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【</a:t>
                      </a:r>
                      <a:r>
                        <a:rPr kumimoji="1" lang="ja-JP" altLang="en-US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希望する方で、具体的に相談したい内容がある場合は記入してください。</a:t>
                      </a:r>
                      <a:r>
                        <a:rPr kumimoji="1" lang="en-US" altLang="ja-JP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ＤＦＧ細丸ゴシック体" panose="020F0300000000000000" pitchFamily="50" charset="-128"/>
                          <a:ea typeface="ＤＦＧ細丸ゴシック体" panose="020F0300000000000000" pitchFamily="50" charset="-128"/>
                        </a:rPr>
                        <a:t>】</a:t>
                      </a:r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8672059"/>
                  </a:ext>
                </a:extLst>
              </a:tr>
            </a:tbl>
          </a:graphicData>
        </a:graphic>
      </p:graphicFrame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0C73D8C-4526-4894-B907-D70BAE6C65FC}"/>
              </a:ext>
            </a:extLst>
          </p:cNvPr>
          <p:cNvCxnSpPr>
            <a:cxnSpLocks/>
          </p:cNvCxnSpPr>
          <p:nvPr/>
        </p:nvCxnSpPr>
        <p:spPr>
          <a:xfrm flipV="1">
            <a:off x="3144630" y="4562833"/>
            <a:ext cx="0" cy="58367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6CFB248-9774-43CC-859B-0A0D5984FDC9}"/>
              </a:ext>
            </a:extLst>
          </p:cNvPr>
          <p:cNvSpPr/>
          <p:nvPr/>
        </p:nvSpPr>
        <p:spPr>
          <a:xfrm>
            <a:off x="580069" y="961348"/>
            <a:ext cx="64693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◎会場／小平市立中央公民館「学習室４」　小平市小川町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2-1325 </a:t>
            </a: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◎駐車場あり　　　　　　　　　　　　西武多摩湖線「青梅街道駅」より徒歩５分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F30A34F-4365-44A4-ACA3-01ABD1A638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564" y="3824987"/>
            <a:ext cx="673281" cy="607635"/>
          </a:xfrm>
          <a:prstGeom prst="rect">
            <a:avLst/>
          </a:prstGeom>
        </p:spPr>
      </p:pic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42C39DB1-1643-4ABE-BCE0-5A6DE4A1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541" y="5146510"/>
            <a:ext cx="2028387" cy="4188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小平福祉会館から西に向かい踏切を渡って右側です。</a:t>
            </a:r>
            <a:endParaRPr lang="ja-JP" sz="1400" kern="100" dirty="0">
              <a:effectLst/>
              <a:latin typeface="HGP明朝B" panose="02020800000000000000" pitchFamily="18" charset="-128"/>
              <a:ea typeface="HGP明朝B" panose="020208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9681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541</TotalTime>
  <Words>259</Words>
  <Application>Microsoft Office PowerPoint</Application>
  <PresentationFormat>ユーザー設定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ＤＦＧ細丸ゴシック体</vt:lpstr>
      <vt:lpstr>ＤＦＧ太丸ゴシック体-U</vt:lpstr>
      <vt:lpstr>ＤＦＧ中丸ゴシック体</vt:lpstr>
      <vt:lpstr>ＤＦＰ綜藝体W7</vt:lpstr>
      <vt:lpstr>ＤＦ細丸ゴシック体</vt:lpstr>
      <vt:lpstr>HGP創英角ｺﾞｼｯｸUB</vt:lpstr>
      <vt:lpstr>HGP明朝B</vt:lpstr>
      <vt:lpstr>HGS創英ﾌﾟﾚｾﾞﾝｽEB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鍵主 衛</cp:lastModifiedBy>
  <cp:revision>72</cp:revision>
  <cp:lastPrinted>2018-10-23T01:03:50Z</cp:lastPrinted>
  <dcterms:created xsi:type="dcterms:W3CDTF">2013-08-07T01:16:52Z</dcterms:created>
  <dcterms:modified xsi:type="dcterms:W3CDTF">2018-10-30T07:00:13Z</dcterms:modified>
</cp:coreProperties>
</file>